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76" r:id="rId4"/>
    <p:sldId id="278" r:id="rId5"/>
    <p:sldId id="279" r:id="rId6"/>
    <p:sldId id="280" r:id="rId7"/>
    <p:sldId id="281" r:id="rId8"/>
    <p:sldId id="274" r:id="rId9"/>
    <p:sldId id="277" r:id="rId10"/>
    <p:sldId id="282" r:id="rId11"/>
    <p:sldId id="283" r:id="rId12"/>
    <p:sldId id="285" r:id="rId13"/>
    <p:sldId id="286" r:id="rId14"/>
    <p:sldId id="275" r:id="rId15"/>
    <p:sldId id="269" r:id="rId16"/>
    <p:sldId id="270" r:id="rId17"/>
    <p:sldId id="273" r:id="rId18"/>
    <p:sldId id="271" r:id="rId19"/>
    <p:sldId id="272" r:id="rId20"/>
  </p:sldIdLst>
  <p:sldSz cx="12192000" cy="6858000"/>
  <p:notesSz cx="6858000" cy="9144000"/>
  <p:embeddedFontLst>
    <p:embeddedFont>
      <p:font typeface="Pretendard Variable Black" panose="02000003000000020004" pitchFamily="2" charset="-127"/>
      <p:bold r:id="rId22"/>
    </p:embeddedFont>
    <p:embeddedFont>
      <p:font typeface="Pretendard Variable ExtraBold" panose="02000003000000020004" pitchFamily="2" charset="-127"/>
      <p:bold r:id="rId23"/>
    </p:embeddedFont>
    <p:embeddedFont>
      <p:font typeface="Pretendard Variable Medium" panose="02000003000000020004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4025C9F-63A8-40A0-A50F-7EED657D47C7}">
          <p14:sldIdLst>
            <p14:sldId id="256"/>
          </p14:sldIdLst>
        </p14:section>
        <p14:section name="화면 흐름도" id="{ECBBDF2C-54B1-4E25-AF9E-06E6074B598C}">
          <p14:sldIdLst>
            <p14:sldId id="264"/>
            <p14:sldId id="276"/>
            <p14:sldId id="278"/>
            <p14:sldId id="279"/>
            <p14:sldId id="280"/>
            <p14:sldId id="281"/>
          </p14:sldIdLst>
        </p14:section>
        <p14:section name="화면 구성도" id="{C6E5CBE3-68E2-4773-8588-B27D7799A702}">
          <p14:sldIdLst>
            <p14:sldId id="274"/>
            <p14:sldId id="277"/>
            <p14:sldId id="282"/>
            <p14:sldId id="283"/>
            <p14:sldId id="285"/>
            <p14:sldId id="286"/>
          </p14:sldIdLst>
        </p14:section>
        <p14:section name="스토리보드" id="{2E15F2F1-E174-44FE-82EC-9E41AE762C37}">
          <p14:sldIdLst>
            <p14:sldId id="275"/>
            <p14:sldId id="269"/>
            <p14:sldId id="270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00FF00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6336" autoAdjust="0"/>
  </p:normalViewPr>
  <p:slideViewPr>
    <p:cSldViewPr snapToGrid="0" showGuides="1">
      <p:cViewPr>
        <p:scale>
          <a:sx n="66" d="100"/>
          <a:sy n="66" d="100"/>
        </p:scale>
        <p:origin x="1794" y="112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67C32-E7D6-4498-9A47-00C977B31856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76CAD-0BC3-4B29-9AE4-D10F75BE66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8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76CAD-0BC3-4B29-9AE4-D10F75BE66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7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76CAD-0BC3-4B29-9AE4-D10F75BE66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66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76CAD-0BC3-4B29-9AE4-D10F75BE66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7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81EB6-388E-ECE2-38ED-636352574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380D2C-CBD0-87C5-E986-ACCF430E5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EE1D2-5E2E-0D10-A145-433BABD6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BD085-A3D3-E768-327A-37915AB3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8CF82-4BE7-113A-6846-11F56708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2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FDCDC-F724-BB1F-833B-E6CB6FFD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E6D0D-FA0B-3B74-D03D-7D63EB814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8973D-54E5-5FAB-7044-09102676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842A0-88D9-A344-5BD7-9CDF24DE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4685-A13D-0847-1615-22B8F0A6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7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E07F1D-4758-8D85-56A7-212A07136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FEF27-6035-14C8-96E6-470F218B3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ED9D1-9FE8-9223-0A3A-260D1E11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BBD81-C690-C1D9-05C7-A0254AC6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F890B-FF89-9882-DD92-BA8A7642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0DA3F-C4C7-D90A-333A-A00718DA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988EB-FEFF-BD56-6089-531DFE833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415ED-454C-A674-1BFB-82CDB3EC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AA3A5-3C70-6926-B372-329AFEE0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7E6192-C1F1-C6A3-E575-4E67C8B0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3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91BA1-68A3-42CA-E1BC-83A1C5F8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5931A-348B-1844-5C93-E1DFFD05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97039F-47F4-CA42-A61D-5F190960D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D9561-1D03-6DBB-2B3C-EACB0312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24C823-DC60-967B-BB37-83E51172C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D89B3-C2DF-F49A-D4AB-1D58EB3B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98320-38A7-92D6-0471-2F717118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C14C4D-F359-062B-28E1-F6C5058F6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AE62AB-5112-E96E-FD8D-24CB9CF9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3B3560-B53E-DAC8-2566-D4D54452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BC4A84-9B1A-2D3E-A46C-DDEAF79C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2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39E06-E87D-4DB4-3967-FEB3E48F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A26C0-A48B-DB13-4A9F-B61B812A2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5B1EB-92CB-B125-2978-BCB11DF4A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3C162D-47A4-B837-A541-DC1E74E3A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07E054-9613-D897-6D66-B9A316CCB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A84D9E-88F0-F8DF-D484-B751BD89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A7EE0A-8509-67A1-3F7A-4F474600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5BD2B-FF23-842A-6910-FD831959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33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D0DF7-7813-AE85-1443-390DFD62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AB178F-189C-2608-CC60-6A3291B0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973EDF-0463-A091-C5BF-D410F8B8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5D0849-6630-9746-919E-8D96F793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2521B0-4B7B-EE53-4400-4B7A93F8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8F9EB0-3FA9-59C7-7787-0C9EC034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B99D6-90B3-1483-9EA6-0819D1D5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80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497A1-9E31-E04C-9B50-1024397A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89936-52C2-E43C-CDF4-E03CE7289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BE588-5493-1694-0875-F90F12A31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1243A-131D-0E7E-81EE-43C2FD0F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AFB84B-E55E-2B6C-83FC-49CDBF86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6677B-DF27-4C10-3CAA-4FC1373A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2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A4AC8-B8DE-EBE8-DFD5-B05B12BE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CFDA9F-C7AD-FD35-B3E9-D16E7CBE0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C82440-82BF-EBCD-9C0A-7E568FE5F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C2839E-E34A-0D90-2B21-80B4FA9D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4E479-286B-47F6-1F47-8F6547FE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6D59E-C8DD-C6B4-DA4B-065A2BA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9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436141-00A2-6223-2751-25AC44FD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185895-5085-13ED-09A4-EEB323B42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AC474-B4DF-87F4-EB58-33255EC208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062CD-81F1-47C8-97B5-89FAEA499CFA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BDCD9D-80DA-33B5-4BE8-F2EF1954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71FFA-9511-335B-4336-3490341DF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2B9AF-6AE2-4110-BE63-AF5E43129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57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V0bZMMjlM9kU3LhLlWfuAKbewu5pmnk/view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0o1ia4fCUm0eXbMiCItLYVN4Sv_8_LON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324F-1CEC-3C9A-8B48-B3E5841F6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608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[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개인 프로젝트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] </a:t>
            </a:r>
            <a:b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dirty="0" err="1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myweb</a:t>
            </a:r>
            <a:b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24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</a:t>
            </a:r>
            <a:b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</a:br>
            <a:r>
              <a:rPr lang="en-US" altLang="ko-KR" sz="40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- </a:t>
            </a:r>
            <a:r>
              <a:rPr lang="ko-KR" altLang="en-US" sz="40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🌏 국가 맞히기 게임 🌍 </a:t>
            </a:r>
            <a:r>
              <a:rPr lang="en-US" altLang="ko-KR" sz="4000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-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747221-B75E-C0A8-E8E1-E78E7105D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7481"/>
            <a:ext cx="9144000" cy="1134035"/>
          </a:xfrm>
        </p:spPr>
        <p:txBody>
          <a:bodyPr/>
          <a:lstStyle/>
          <a:p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이현정</a:t>
            </a:r>
          </a:p>
        </p:txBody>
      </p:sp>
    </p:spTree>
    <p:extLst>
      <p:ext uri="{BB962C8B-B14F-4D97-AF65-F5344CB8AC3E}">
        <p14:creationId xmlns:p14="http://schemas.microsoft.com/office/powerpoint/2010/main" val="70658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1CCFC-9C58-4376-E801-1F91E64A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C6109-D176-C7BA-DF71-18DD1C7C9B6C}"/>
              </a:ext>
            </a:extLst>
          </p:cNvPr>
          <p:cNvSpPr txBox="1">
            <a:spLocks/>
          </p:cNvSpPr>
          <p:nvPr/>
        </p:nvSpPr>
        <p:spPr>
          <a:xfrm>
            <a:off x="252548" y="188240"/>
            <a:ext cx="833265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2-1. index.html (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메인 화면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A5502D-76BC-043E-B46C-7013A81D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159" b="78155"/>
          <a:stretch/>
        </p:blipFill>
        <p:spPr>
          <a:xfrm>
            <a:off x="246925" y="1896625"/>
            <a:ext cx="11513275" cy="28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082BB9-5849-0F28-CDB7-357DA05A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AA562-F962-7ADA-1D24-EBD945C9672E}"/>
              </a:ext>
            </a:extLst>
          </p:cNvPr>
          <p:cNvSpPr txBox="1">
            <a:spLocks/>
          </p:cNvSpPr>
          <p:nvPr/>
        </p:nvSpPr>
        <p:spPr>
          <a:xfrm>
            <a:off x="252548" y="188240"/>
            <a:ext cx="833265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2-2 game.html (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화면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9EE8BD-C95E-8451-F6A9-39FF7942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28530" r="45427" b="49625"/>
          <a:stretch/>
        </p:blipFill>
        <p:spPr>
          <a:xfrm>
            <a:off x="109039" y="1452494"/>
            <a:ext cx="12082961" cy="2415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B71B0B-38C9-C825-2CA2-B97328362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9" t="28687" r="-435" b="49468"/>
          <a:stretch/>
        </p:blipFill>
        <p:spPr>
          <a:xfrm>
            <a:off x="0" y="3867820"/>
            <a:ext cx="10160000" cy="24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9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673A3E-E3C1-F848-DDF6-CD64AE23D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1DE9D-8026-B7BD-569E-2AB138F49018}"/>
              </a:ext>
            </a:extLst>
          </p:cNvPr>
          <p:cNvSpPr txBox="1">
            <a:spLocks/>
          </p:cNvSpPr>
          <p:nvPr/>
        </p:nvSpPr>
        <p:spPr>
          <a:xfrm>
            <a:off x="252548" y="188240"/>
            <a:ext cx="833265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2-3. result.html (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결과 화면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88E73-3616-C170-117C-A1CD55F2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54882" r="45811" b="26297"/>
          <a:stretch/>
        </p:blipFill>
        <p:spPr>
          <a:xfrm>
            <a:off x="174262" y="2259482"/>
            <a:ext cx="11843475" cy="20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3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3D0B5-AC15-5CC8-81A0-EBFAA12A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C0CE9-160B-C880-D84A-74DE7EA7EC1C}"/>
              </a:ext>
            </a:extLst>
          </p:cNvPr>
          <p:cNvSpPr txBox="1">
            <a:spLocks/>
          </p:cNvSpPr>
          <p:nvPr/>
        </p:nvSpPr>
        <p:spPr>
          <a:xfrm>
            <a:off x="252548" y="188240"/>
            <a:ext cx="8332652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2-4. about.html (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정보 화면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C9A2E-F79B-A4D7-9A28-0439A239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81135" r="63787" b="-2980"/>
          <a:stretch/>
        </p:blipFill>
        <p:spPr>
          <a:xfrm>
            <a:off x="252548" y="1776680"/>
            <a:ext cx="11939452" cy="35958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5E0AF2-D889-FBB0-117E-9326D62E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2" t="84574" r="36455" b="7306"/>
          <a:stretch/>
        </p:blipFill>
        <p:spPr>
          <a:xfrm>
            <a:off x="0" y="4854866"/>
            <a:ext cx="9029338" cy="13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0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60D8F-3096-965C-1F00-BCF4929B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BD10D-8938-684B-234E-225660C15A36}"/>
              </a:ext>
            </a:extLst>
          </p:cNvPr>
          <p:cNvSpPr txBox="1">
            <a:spLocks/>
          </p:cNvSpPr>
          <p:nvPr/>
        </p:nvSpPr>
        <p:spPr>
          <a:xfrm>
            <a:off x="1043449" y="3015409"/>
            <a:ext cx="10425953" cy="8271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Ⅲ.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스토리보드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(Story Board)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00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E736E-7576-A8CE-22BA-711001C5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33AEC0E-0EBD-FCA2-9BE5-5BD629A3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32968"/>
              </p:ext>
            </p:extLst>
          </p:nvPr>
        </p:nvGraphicFramePr>
        <p:xfrm>
          <a:off x="0" y="1"/>
          <a:ext cx="12192000" cy="6849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645637787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02441215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9790504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1897667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5576502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3019708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400836983"/>
                    </a:ext>
                  </a:extLst>
                </a:gridCol>
              </a:tblGrid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myweb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서비스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 맞추기 게임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v.1.0.0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62749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코드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index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2025-04-09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7970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경로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메인 페이지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index.html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848"/>
                  </a:ext>
                </a:extLst>
              </a:tr>
              <a:tr h="291455">
                <a:tc rowSpan="9"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rowSpan="9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43753"/>
                  </a:ext>
                </a:extLst>
              </a:tr>
              <a:tr h="29145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메인 페이지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시작 전 기본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57097"/>
                  </a:ext>
                </a:extLst>
              </a:tr>
              <a:tr h="34612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사이드 메뉴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메인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클릭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-&gt;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시작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(index.html)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시작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-&gt;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(game.html)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정보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-&gt;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정보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(about.html)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62847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게임 제목 및 소개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70455"/>
                  </a:ext>
                </a:extLst>
              </a:tr>
              <a:tr h="2587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팝업창에서 난이도 선택 가능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0129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3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번에서 선택한 난이도에 맞는 게임 시작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난이도 선택을 하지 않고 시작하기 버튼 클릭 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이전에 플레이한 적이 있는 경우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이전에 플레이한 난이도와 동일하게 진행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최초 플레이의 경우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보통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난이도로 진행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70560"/>
                  </a:ext>
                </a:extLst>
              </a:tr>
              <a:tr h="15240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게임 정보 페이지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(about.html)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로 이동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89097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다크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모드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라이트 모드로 전환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라이트 모드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다크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모드로 전환하는 버튼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다크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모드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라이트 모드로 전환하는 버튼 표시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68541"/>
                  </a:ext>
                </a:extLst>
              </a:tr>
              <a:tr h="43109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4758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790C199-9C16-E579-C529-B410FBECF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93593"/>
              </p:ext>
            </p:extLst>
          </p:nvPr>
        </p:nvGraphicFramePr>
        <p:xfrm>
          <a:off x="7908967" y="2957439"/>
          <a:ext cx="419604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450">
                  <a:extLst>
                    <a:ext uri="{9D8B030D-6E8A-4147-A177-3AD203B41FA5}">
                      <a16:colId xmlns:a16="http://schemas.microsoft.com/office/drawing/2014/main" val="3321517344"/>
                    </a:ext>
                  </a:extLst>
                </a:gridCol>
                <a:gridCol w="1884186">
                  <a:extLst>
                    <a:ext uri="{9D8B030D-6E8A-4147-A177-3AD203B41FA5}">
                      <a16:colId xmlns:a16="http://schemas.microsoft.com/office/drawing/2014/main" val="3686350741"/>
                    </a:ext>
                  </a:extLst>
                </a:gridCol>
                <a:gridCol w="1026404">
                  <a:extLst>
                    <a:ext uri="{9D8B030D-6E8A-4147-A177-3AD203B41FA5}">
                      <a16:colId xmlns:a16="http://schemas.microsoft.com/office/drawing/2014/main" val="790926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난이도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출제 유형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문항 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10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초보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대륙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 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대륙명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선택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객관식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25968"/>
                  </a:ext>
                </a:extLst>
              </a:tr>
              <a:tr h="13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쉬움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작성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주관식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4122"/>
                  </a:ext>
                </a:extLst>
              </a:tr>
              <a:tr h="13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보통 </a:t>
                      </a:r>
                      <a:r>
                        <a:rPr lang="en-US" altLang="ko-KR" sz="120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r>
                        <a:rPr lang="en-US" altLang="ko-KR" sz="120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en-US" altLang="ko-KR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작성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주관식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5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08659"/>
                  </a:ext>
                </a:extLst>
              </a:tr>
              <a:tr h="1351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어려움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작성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주관식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5520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D4C341-F30E-A4A2-1870-38CD6404F581}"/>
              </a:ext>
            </a:extLst>
          </p:cNvPr>
          <p:cNvGrpSpPr/>
          <p:nvPr/>
        </p:nvGrpSpPr>
        <p:grpSpPr>
          <a:xfrm>
            <a:off x="1819602" y="4724699"/>
            <a:ext cx="3786233" cy="2058302"/>
            <a:chOff x="1819602" y="4724699"/>
            <a:chExt cx="3786233" cy="20583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71B617C-44DC-FDD3-3E0F-0FBFA62AB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067" y="4724699"/>
              <a:ext cx="3268768" cy="20583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416A92-81FC-C501-E2D0-9CDF23E6D096}"/>
                </a:ext>
              </a:extLst>
            </p:cNvPr>
            <p:cNvSpPr/>
            <p:nvPr/>
          </p:nvSpPr>
          <p:spPr>
            <a:xfrm>
              <a:off x="1819602" y="4737400"/>
              <a:ext cx="457096" cy="44858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3’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CA5B90-8104-2209-2436-4E7538E26F44}"/>
              </a:ext>
            </a:extLst>
          </p:cNvPr>
          <p:cNvGrpSpPr/>
          <p:nvPr/>
        </p:nvGrpSpPr>
        <p:grpSpPr>
          <a:xfrm>
            <a:off x="9524" y="1021556"/>
            <a:ext cx="7472166" cy="3715844"/>
            <a:chOff x="0" y="1011231"/>
            <a:chExt cx="7493000" cy="372620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5600413-EC91-F565-B769-D52D5A5E061C}"/>
                </a:ext>
              </a:extLst>
            </p:cNvPr>
            <p:cNvGrpSpPr/>
            <p:nvPr/>
          </p:nvGrpSpPr>
          <p:grpSpPr>
            <a:xfrm>
              <a:off x="0" y="1011231"/>
              <a:ext cx="7493000" cy="3636163"/>
              <a:chOff x="0" y="1011231"/>
              <a:chExt cx="7493000" cy="363616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D2BE70-C523-9C5A-FAA8-F40B486B7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011231"/>
                <a:ext cx="7493000" cy="363616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6B3A5C9-0964-9974-21C9-0A9C20B0D466}"/>
                  </a:ext>
                </a:extLst>
              </p:cNvPr>
              <p:cNvSpPr/>
              <p:nvPr/>
            </p:nvSpPr>
            <p:spPr>
              <a:xfrm>
                <a:off x="159411" y="2142864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BE6E355-792C-2F5D-CD64-20331EAEFC7C}"/>
                  </a:ext>
                </a:extLst>
              </p:cNvPr>
              <p:cNvSpPr/>
              <p:nvPr/>
            </p:nvSpPr>
            <p:spPr>
              <a:xfrm>
                <a:off x="2785565" y="1240609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8261D31-A637-11F5-2A2E-3949953F9F06}"/>
                  </a:ext>
                </a:extLst>
              </p:cNvPr>
              <p:cNvSpPr/>
              <p:nvPr/>
            </p:nvSpPr>
            <p:spPr>
              <a:xfrm>
                <a:off x="2886850" y="2172544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741219-35FC-3C63-E9D6-654E4A827F6A}"/>
                  </a:ext>
                </a:extLst>
              </p:cNvPr>
              <p:cNvSpPr/>
              <p:nvPr/>
            </p:nvSpPr>
            <p:spPr>
              <a:xfrm>
                <a:off x="4882855" y="2535374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57F0119-64B2-C1DF-FEB4-A67F4E01085A}"/>
                  </a:ext>
                </a:extLst>
              </p:cNvPr>
              <p:cNvSpPr/>
              <p:nvPr/>
            </p:nvSpPr>
            <p:spPr>
              <a:xfrm>
                <a:off x="2886850" y="2880186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5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</p:grp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B2E1A033-2631-19AE-CD82-47A7806CC292}"/>
                </a:ext>
              </a:extLst>
            </p:cNvPr>
            <p:cNvCxnSpPr>
              <a:cxnSpLocks/>
              <a:stCxn id="7" idx="1"/>
              <a:endCxn id="13" idx="0"/>
            </p:cNvCxnSpPr>
            <p:nvPr/>
          </p:nvCxnSpPr>
          <p:spPr>
            <a:xfrm rot="10800000" flipV="1">
              <a:off x="2044311" y="2396836"/>
              <a:ext cx="842540" cy="2340599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688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7E160-6172-CC23-BAFB-4A0AF9C9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BF3F581-AA85-F08D-4F30-863233310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23887"/>
              </p:ext>
            </p:extLst>
          </p:nvPr>
        </p:nvGraphicFramePr>
        <p:xfrm>
          <a:off x="0" y="1"/>
          <a:ext cx="12192000" cy="6859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645637787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02441215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9790504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1897667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5576502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3019708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400836983"/>
                    </a:ext>
                  </a:extLst>
                </a:gridCol>
              </a:tblGrid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myweb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서비스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 맞추기 게임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v.1.0.0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62749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코드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game-question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2025-04-09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7970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경로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(1)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메인 페이지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시작하기 버튼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(2)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game.html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848"/>
                  </a:ext>
                </a:extLst>
              </a:tr>
              <a:tr h="291455">
                <a:tc rowSpan="9"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rowSpan="9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43753"/>
                  </a:ext>
                </a:extLst>
              </a:tr>
              <a:tr h="29145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화면 페이지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문제 출제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57097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현재 게임 정보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현재 라운드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/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총 라운드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현재까지의 누적 점수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62847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이전 라운드까지의 정답과 채점 결과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정답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폰트 색상 초록색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오답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폰트 색상 빨간색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70455"/>
                  </a:ext>
                </a:extLst>
              </a:tr>
              <a:tr h="2587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특정 국가가 위치한 위도와 경도 표시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랜덤 지정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0129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답안 입력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[Enter]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키 로 제출 가능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1870560"/>
                  </a:ext>
                </a:extLst>
              </a:tr>
              <a:tr h="15240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힌트 표시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1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9097"/>
                  </a:ext>
                </a:extLst>
              </a:tr>
              <a:tr h="3657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세계 지도 이미지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토글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각 라운드가 시작될 때마다 세계 지도 이미지는 숨김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세계 지도 보기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버튼 클릭 시 이미지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세계 지도 숨기기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버튼 클릭 시 이미지 숨김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68541"/>
                  </a:ext>
                </a:extLst>
              </a:tr>
              <a:tr h="36576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정답 제출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입력값이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없어도 클릭 가능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정답 제출 클릭 시 정답 판별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61388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F4FAF17-6C6D-6F59-2401-2AD35314C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46127"/>
              </p:ext>
            </p:extLst>
          </p:nvPr>
        </p:nvGraphicFramePr>
        <p:xfrm>
          <a:off x="7905223" y="3944470"/>
          <a:ext cx="419604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695">
                  <a:extLst>
                    <a:ext uri="{9D8B030D-6E8A-4147-A177-3AD203B41FA5}">
                      <a16:colId xmlns:a16="http://schemas.microsoft.com/office/drawing/2014/main" val="3321517344"/>
                    </a:ext>
                  </a:extLst>
                </a:gridCol>
                <a:gridCol w="2411506">
                  <a:extLst>
                    <a:ext uri="{9D8B030D-6E8A-4147-A177-3AD203B41FA5}">
                      <a16:colId xmlns:a16="http://schemas.microsoft.com/office/drawing/2014/main" val="3686350741"/>
                    </a:ext>
                  </a:extLst>
                </a:gridCol>
                <a:gridCol w="778839">
                  <a:extLst>
                    <a:ext uri="{9D8B030D-6E8A-4147-A177-3AD203B41FA5}">
                      <a16:colId xmlns:a16="http://schemas.microsoft.com/office/drawing/2014/main" val="790926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힌트 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버튼 클릭 시 표시되는 내용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감점 점수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10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 </a:t>
                      </a:r>
                      <a:b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이미지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unsplash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에서 국가명을 검색했을 때 첫번째로 나오는 이미지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-5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25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 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수도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국가의 </a:t>
                      </a:r>
                      <a:r>
                        <a:rPr lang="ko-KR" altLang="en-US" sz="1200" dirty="0" err="1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수도명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-10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 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국기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국가의 국기 이미지 출력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-15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08659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72EE7B-823D-8C31-92E9-F99ABE12B663}"/>
              </a:ext>
            </a:extLst>
          </p:cNvPr>
          <p:cNvGrpSpPr/>
          <p:nvPr/>
        </p:nvGrpSpPr>
        <p:grpSpPr>
          <a:xfrm>
            <a:off x="193302" y="923926"/>
            <a:ext cx="7102704" cy="5925382"/>
            <a:chOff x="137407" y="923925"/>
            <a:chExt cx="7203421" cy="600940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75EA1DF-63FB-EFBA-6F26-E165B157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88" y="923925"/>
              <a:ext cx="7201040" cy="35531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AC802C-F2D8-11CE-EBFA-72358F5A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47"/>
            <a:stretch/>
          </p:blipFill>
          <p:spPr>
            <a:xfrm>
              <a:off x="137407" y="4122418"/>
              <a:ext cx="7201040" cy="281091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38BF007-9B9E-BE07-C4EA-C9810D696E43}"/>
                </a:ext>
              </a:extLst>
            </p:cNvPr>
            <p:cNvSpPr/>
            <p:nvPr/>
          </p:nvSpPr>
          <p:spPr>
            <a:xfrm>
              <a:off x="281698" y="3762150"/>
              <a:ext cx="448140" cy="57760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A855BA-67E9-1800-AB02-9E3C38E5D21D}"/>
              </a:ext>
            </a:extLst>
          </p:cNvPr>
          <p:cNvSpPr/>
          <p:nvPr/>
        </p:nvSpPr>
        <p:spPr>
          <a:xfrm>
            <a:off x="3474515" y="1347408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C98A69-6848-5634-B13F-2C47828F2D09}"/>
              </a:ext>
            </a:extLst>
          </p:cNvPr>
          <p:cNvSpPr/>
          <p:nvPr/>
        </p:nvSpPr>
        <p:spPr>
          <a:xfrm>
            <a:off x="2873062" y="2375466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C42450-9AFE-AA97-BFE4-26AA8DF4E1B4}"/>
              </a:ext>
            </a:extLst>
          </p:cNvPr>
          <p:cNvSpPr/>
          <p:nvPr/>
        </p:nvSpPr>
        <p:spPr>
          <a:xfrm>
            <a:off x="4861234" y="2872224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0CA945-DA44-9997-6C53-306F8E5E63AB}"/>
              </a:ext>
            </a:extLst>
          </p:cNvPr>
          <p:cNvSpPr/>
          <p:nvPr/>
        </p:nvSpPr>
        <p:spPr>
          <a:xfrm>
            <a:off x="3283681" y="4147593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7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8CA33C-C076-45FE-71B9-AC4AA8644B3A}"/>
              </a:ext>
            </a:extLst>
          </p:cNvPr>
          <p:cNvGrpSpPr/>
          <p:nvPr/>
        </p:nvGrpSpPr>
        <p:grpSpPr>
          <a:xfrm>
            <a:off x="4590166" y="3714121"/>
            <a:ext cx="2834105" cy="3058725"/>
            <a:chOff x="4571116" y="3666496"/>
            <a:chExt cx="2834105" cy="30587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3EAC205-0C72-C21C-A7DD-5DEF10C1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116" y="4510371"/>
              <a:ext cx="2834105" cy="2214850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733840C-0506-C922-407F-234F9C07987F}"/>
                </a:ext>
              </a:extLst>
            </p:cNvPr>
            <p:cNvSpPr/>
            <p:nvPr/>
          </p:nvSpPr>
          <p:spPr>
            <a:xfrm>
              <a:off x="4614022" y="3666496"/>
              <a:ext cx="457096" cy="44858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85C06229-056F-9FEC-D192-539D0C3B9B57}"/>
                </a:ext>
              </a:extLst>
            </p:cNvPr>
            <p:cNvCxnSpPr>
              <a:cxnSpLocks/>
              <a:stCxn id="40" idx="3"/>
              <a:endCxn id="39" idx="0"/>
            </p:cNvCxnSpPr>
            <p:nvPr/>
          </p:nvCxnSpPr>
          <p:spPr>
            <a:xfrm>
              <a:off x="5071118" y="3890788"/>
              <a:ext cx="917051" cy="619583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5445F1-EC09-6808-55B2-62CC4D244862}"/>
              </a:ext>
            </a:extLst>
          </p:cNvPr>
          <p:cNvSpPr/>
          <p:nvPr/>
        </p:nvSpPr>
        <p:spPr>
          <a:xfrm>
            <a:off x="4637514" y="1634786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FB74D98-E0E8-14B7-6F78-44DA8D40AF74}"/>
              </a:ext>
            </a:extLst>
          </p:cNvPr>
          <p:cNvGrpSpPr/>
          <p:nvPr/>
        </p:nvGrpSpPr>
        <p:grpSpPr>
          <a:xfrm>
            <a:off x="81739" y="3331700"/>
            <a:ext cx="2877522" cy="2867368"/>
            <a:chOff x="81739" y="3284075"/>
            <a:chExt cx="2877522" cy="286736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EA7A759-A462-9374-B173-01CD5114B8BB}"/>
                </a:ext>
              </a:extLst>
            </p:cNvPr>
            <p:cNvSpPr/>
            <p:nvPr/>
          </p:nvSpPr>
          <p:spPr>
            <a:xfrm>
              <a:off x="2145297" y="3284075"/>
              <a:ext cx="457096" cy="44858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F61686E9-4D91-F086-29EE-1BF629AEF61C}"/>
                </a:ext>
              </a:extLst>
            </p:cNvPr>
            <p:cNvCxnSpPr>
              <a:cxnSpLocks/>
              <a:stCxn id="36" idx="1"/>
              <a:endCxn id="44" idx="0"/>
            </p:cNvCxnSpPr>
            <p:nvPr/>
          </p:nvCxnSpPr>
          <p:spPr>
            <a:xfrm rot="10800000" flipV="1">
              <a:off x="1520501" y="3508366"/>
              <a:ext cx="624797" cy="382421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23CF8AE-83B1-FBEB-F05A-77E1BE48A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39" y="3890788"/>
              <a:ext cx="2877522" cy="2260655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39F567C4-44FB-F197-40C9-8E4D90732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123" y="1003536"/>
            <a:ext cx="2091100" cy="130453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5CF3A566-0150-0E35-27E8-223E34771D26}"/>
              </a:ext>
            </a:extLst>
          </p:cNvPr>
          <p:cNvCxnSpPr>
            <a:cxnSpLocks/>
            <a:stCxn id="42" idx="3"/>
            <a:endCxn id="66" idx="1"/>
          </p:cNvCxnSpPr>
          <p:nvPr/>
        </p:nvCxnSpPr>
        <p:spPr>
          <a:xfrm>
            <a:off x="5095382" y="1859457"/>
            <a:ext cx="1063357" cy="759117"/>
          </a:xfrm>
          <a:prstGeom prst="bentConnector3">
            <a:avLst>
              <a:gd name="adj1" fmla="val 10587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14389D-4909-7FC0-A0FF-1BEA78573C94}"/>
              </a:ext>
            </a:extLst>
          </p:cNvPr>
          <p:cNvSpPr/>
          <p:nvPr/>
        </p:nvSpPr>
        <p:spPr>
          <a:xfrm>
            <a:off x="6158739" y="2393903"/>
            <a:ext cx="457868" cy="44934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2’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47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7E30-C129-9707-204A-7069459D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E71B27-EFCA-4CB5-9B76-022FE170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30442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645637787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02441215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9790504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1897667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5576502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3019708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400836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myweb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서비스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 맞추기 게임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v.1.0.0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62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코드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game-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checkAnswer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2025-04-09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7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경로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화면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정답 제출 버튼 클릭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game.html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848"/>
                  </a:ext>
                </a:extLst>
              </a:tr>
              <a:tr h="0">
                <a:tc rowSpan="6"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43753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화면 페이지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입력값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채점 결과 확인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57097"/>
                  </a:ext>
                </a:extLst>
              </a:tr>
              <a:tr h="87409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채점 결과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정답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해당 문제의 점수도 함께 출력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폰트 색상 초록색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오답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해당 문제의 정답도 함께 출력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폰트 색상 빨간색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사용 횟수에 따른 점수 차등 부여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628476"/>
                  </a:ext>
                </a:extLst>
              </a:tr>
              <a:tr h="185746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문제 좌표 위치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Google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Map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에서 해당 좌표의 위치 확인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70455"/>
                  </a:ext>
                </a:extLst>
              </a:tr>
              <a:tr h="26222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다음 문제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시 다음 문제로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마지막 문제인 경우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결과 확인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’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버튼으로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01296"/>
                  </a:ext>
                </a:extLst>
              </a:tr>
              <a:tr h="190500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en-US" altLang="ko-KR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en-US" altLang="ko-KR" sz="14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70560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EE93407-2C21-5D96-E869-0FBD08F2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93811"/>
              </p:ext>
            </p:extLst>
          </p:nvPr>
        </p:nvGraphicFramePr>
        <p:xfrm>
          <a:off x="8207094" y="2365093"/>
          <a:ext cx="391350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6351">
                  <a:extLst>
                    <a:ext uri="{9D8B030D-6E8A-4147-A177-3AD203B41FA5}">
                      <a16:colId xmlns:a16="http://schemas.microsoft.com/office/drawing/2014/main" val="332151734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86350741"/>
                    </a:ext>
                  </a:extLst>
                </a:gridCol>
                <a:gridCol w="884556">
                  <a:extLst>
                    <a:ext uri="{9D8B030D-6E8A-4147-A177-3AD203B41FA5}">
                      <a16:colId xmlns:a16="http://schemas.microsoft.com/office/drawing/2014/main" val="790926076"/>
                    </a:ext>
                  </a:extLst>
                </a:gridCol>
              </a:tblGrid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힌트 사용 횟수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힌트 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감점 점수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1021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25968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 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이미지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-5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5770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 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수도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-10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4122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힌트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 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국기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-15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08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D2394D5-5FCA-0C05-FBF1-A9D785B0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" y="919163"/>
            <a:ext cx="7488526" cy="371475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7D178E-7CBC-42F8-7540-FDB98A333FA6}"/>
              </a:ext>
            </a:extLst>
          </p:cNvPr>
          <p:cNvGrpSpPr/>
          <p:nvPr/>
        </p:nvGrpSpPr>
        <p:grpSpPr>
          <a:xfrm>
            <a:off x="137540" y="2520507"/>
            <a:ext cx="3438639" cy="4199615"/>
            <a:chOff x="137540" y="2520507"/>
            <a:chExt cx="3438639" cy="41996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A566E79-2A41-198C-99A0-AB14F680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540" y="4439677"/>
              <a:ext cx="3438639" cy="2280445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0EEB4AB5-EFB9-E053-FE23-DB05549F00C9}"/>
                </a:ext>
              </a:extLst>
            </p:cNvPr>
            <p:cNvCxnSpPr>
              <a:cxnSpLocks/>
              <a:stCxn id="12" idx="1"/>
              <a:endCxn id="33" idx="0"/>
            </p:cNvCxnSpPr>
            <p:nvPr/>
          </p:nvCxnSpPr>
          <p:spPr>
            <a:xfrm rot="10800000" flipV="1">
              <a:off x="1856859" y="2520507"/>
              <a:ext cx="770838" cy="1396540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2C8F06-982A-99B4-D8C1-B690542CB58F}"/>
                </a:ext>
              </a:extLst>
            </p:cNvPr>
            <p:cNvSpPr/>
            <p:nvPr/>
          </p:nvSpPr>
          <p:spPr>
            <a:xfrm>
              <a:off x="1628311" y="3917047"/>
              <a:ext cx="457096" cy="44858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2’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625592-5330-0CF1-F104-21D6B02F1C77}"/>
              </a:ext>
            </a:extLst>
          </p:cNvPr>
          <p:cNvGrpSpPr/>
          <p:nvPr/>
        </p:nvGrpSpPr>
        <p:grpSpPr>
          <a:xfrm>
            <a:off x="3757612" y="3784318"/>
            <a:ext cx="3600451" cy="2935804"/>
            <a:chOff x="3757612" y="3784318"/>
            <a:chExt cx="3600451" cy="293580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BC370E3-3D6F-4889-AF10-9B0F0B791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7612" y="5396946"/>
              <a:ext cx="3600451" cy="1323176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8FE77D8-7918-2F7B-7448-E1371558BA92}"/>
                </a:ext>
              </a:extLst>
            </p:cNvPr>
            <p:cNvSpPr/>
            <p:nvPr/>
          </p:nvSpPr>
          <p:spPr>
            <a:xfrm>
              <a:off x="5329289" y="4874476"/>
              <a:ext cx="457096" cy="448584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3’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21491D68-19E5-009B-52F8-BCC393E2C070}"/>
                </a:ext>
              </a:extLst>
            </p:cNvPr>
            <p:cNvCxnSpPr>
              <a:cxnSpLocks/>
              <a:stCxn id="15" idx="3"/>
              <a:endCxn id="38" idx="0"/>
            </p:cNvCxnSpPr>
            <p:nvPr/>
          </p:nvCxnSpPr>
          <p:spPr>
            <a:xfrm>
              <a:off x="5242486" y="3784318"/>
              <a:ext cx="315351" cy="1090158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BCF5D1-6571-78D8-7EF0-ED0520FE1B87}"/>
              </a:ext>
            </a:extLst>
          </p:cNvPr>
          <p:cNvSpPr/>
          <p:nvPr/>
        </p:nvSpPr>
        <p:spPr>
          <a:xfrm>
            <a:off x="2627697" y="2296215"/>
            <a:ext cx="457096" cy="448584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15D821-01C1-39B3-A0FA-2B232A34E2C8}"/>
              </a:ext>
            </a:extLst>
          </p:cNvPr>
          <p:cNvSpPr/>
          <p:nvPr/>
        </p:nvSpPr>
        <p:spPr>
          <a:xfrm>
            <a:off x="4785390" y="3560026"/>
            <a:ext cx="457096" cy="448584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DA0BDE-161A-BDE7-6ACE-1CFBA37BBAE8}"/>
              </a:ext>
            </a:extLst>
          </p:cNvPr>
          <p:cNvSpPr/>
          <p:nvPr/>
        </p:nvSpPr>
        <p:spPr>
          <a:xfrm>
            <a:off x="4704886" y="1217854"/>
            <a:ext cx="457096" cy="448584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624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708BD-C395-10DC-8C29-AF62CFB4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1F71C-BC8A-5ED1-1B8E-A4DFDED09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32344"/>
              </p:ext>
            </p:extLst>
          </p:nvPr>
        </p:nvGraphicFramePr>
        <p:xfrm>
          <a:off x="0" y="1"/>
          <a:ext cx="12192000" cy="686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645637787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02441215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9790504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1897667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5576502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3019708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400836983"/>
                    </a:ext>
                  </a:extLst>
                </a:gridCol>
              </a:tblGrid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myweb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서비스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 맞추기 게임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v.1.0.0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62749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코드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result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2025-04-09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7970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경로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화면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마지막 라운드 종료 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결과 확인 버튼 클릭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result.html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848"/>
                  </a:ext>
                </a:extLst>
              </a:tr>
              <a:tr h="291455">
                <a:tc rowSpan="7"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43753"/>
                  </a:ext>
                </a:extLst>
              </a:tr>
              <a:tr h="29145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결과 확인 페이지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57097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총 점수와 해당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라운드의 최고 점수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총 점수가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최고 점수인 경우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b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각 점수별로 다른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컨페티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(confetti)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효과 출력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난이도 별 최고 점수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62847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다시하기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시 동일 난이도로 새 게임 시작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70455"/>
                  </a:ext>
                </a:extLst>
              </a:tr>
              <a:tr h="2587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메인 화면으로 이동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시 메인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(index.html)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0129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게임 정보 확인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시 게임 정보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(about.html)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70560"/>
                  </a:ext>
                </a:extLst>
              </a:tr>
              <a:tr h="42720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8909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777292F-6D1E-863B-373A-88006116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521050"/>
              </p:ext>
            </p:extLst>
          </p:nvPr>
        </p:nvGraphicFramePr>
        <p:xfrm>
          <a:off x="8204200" y="3557296"/>
          <a:ext cx="391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8286">
                  <a:extLst>
                    <a:ext uri="{9D8B030D-6E8A-4147-A177-3AD203B41FA5}">
                      <a16:colId xmlns:a16="http://schemas.microsoft.com/office/drawing/2014/main" val="3321517344"/>
                    </a:ext>
                  </a:extLst>
                </a:gridCol>
                <a:gridCol w="2263314">
                  <a:extLst>
                    <a:ext uri="{9D8B030D-6E8A-4147-A177-3AD203B41FA5}">
                      <a16:colId xmlns:a16="http://schemas.microsoft.com/office/drawing/2014/main" val="3686350741"/>
                    </a:ext>
                  </a:extLst>
                </a:gridCol>
              </a:tblGrid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난이도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최고 점수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1021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초보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대륙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60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25968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쉬움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60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5770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보통 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기본</a:t>
                      </a: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)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100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4122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어려움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0865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E80BE4B-8743-C183-7323-09171EBB0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18778"/>
              </p:ext>
            </p:extLst>
          </p:nvPr>
        </p:nvGraphicFramePr>
        <p:xfrm>
          <a:off x="8204200" y="2173270"/>
          <a:ext cx="39116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8286">
                  <a:extLst>
                    <a:ext uri="{9D8B030D-6E8A-4147-A177-3AD203B41FA5}">
                      <a16:colId xmlns:a16="http://schemas.microsoft.com/office/drawing/2014/main" val="3321517344"/>
                    </a:ext>
                  </a:extLst>
                </a:gridCol>
                <a:gridCol w="2263314">
                  <a:extLst>
                    <a:ext uri="{9D8B030D-6E8A-4147-A177-3AD203B41FA5}">
                      <a16:colId xmlns:a16="http://schemas.microsoft.com/office/drawing/2014/main" val="3686350741"/>
                    </a:ext>
                  </a:extLst>
                </a:gridCol>
              </a:tblGrid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최고 점수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confetti </a:t>
                      </a:r>
                      <a:r>
                        <a:rPr lang="ko-KR" altLang="en-US" sz="1200" dirty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효과 종류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11021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60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Stars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957700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100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Realistic Look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174122"/>
                  </a:ext>
                </a:extLst>
              </a:tr>
              <a:tr h="172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200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Fireworks</a:t>
                      </a:r>
                      <a:endParaRPr lang="ko-KR" altLang="en-US" sz="1200" dirty="0"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08659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DE25C172-0495-6010-0D46-66FF85652157}"/>
              </a:ext>
            </a:extLst>
          </p:cNvPr>
          <p:cNvGrpSpPr/>
          <p:nvPr/>
        </p:nvGrpSpPr>
        <p:grpSpPr>
          <a:xfrm>
            <a:off x="10437" y="999564"/>
            <a:ext cx="7483357" cy="5749801"/>
            <a:chOff x="4762" y="926728"/>
            <a:chExt cx="7491413" cy="575599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8D8EE0D-2570-B23C-EADA-1EE9B7D7336F}"/>
                </a:ext>
              </a:extLst>
            </p:cNvPr>
            <p:cNvGrpSpPr/>
            <p:nvPr/>
          </p:nvGrpSpPr>
          <p:grpSpPr>
            <a:xfrm>
              <a:off x="4762" y="926728"/>
              <a:ext cx="7491413" cy="3698442"/>
              <a:chOff x="4762" y="926728"/>
              <a:chExt cx="7491413" cy="3698442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8AC87049-0496-A20E-757F-EF3095BBA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62" y="926728"/>
                <a:ext cx="7491413" cy="3698442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D2C2240-699A-9C28-2FF0-8378A91369A6}"/>
                  </a:ext>
                </a:extLst>
              </p:cNvPr>
              <p:cNvSpPr/>
              <p:nvPr/>
            </p:nvSpPr>
            <p:spPr>
              <a:xfrm>
                <a:off x="3223219" y="1828801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F34FFE3-DE02-079C-513E-55C02DACB1C8}"/>
                  </a:ext>
                </a:extLst>
              </p:cNvPr>
              <p:cNvSpPr/>
              <p:nvPr/>
            </p:nvSpPr>
            <p:spPr>
              <a:xfrm>
                <a:off x="4696420" y="2614854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E92A02-A440-6187-95AC-57D16FC53B86}"/>
                  </a:ext>
                </a:extLst>
              </p:cNvPr>
              <p:cNvSpPr/>
              <p:nvPr/>
            </p:nvSpPr>
            <p:spPr>
              <a:xfrm>
                <a:off x="3223219" y="2979820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4A3E9A2-5C16-D05C-42C6-A3E09A455B9D}"/>
                  </a:ext>
                </a:extLst>
              </p:cNvPr>
              <p:cNvSpPr/>
              <p:nvPr/>
            </p:nvSpPr>
            <p:spPr>
              <a:xfrm>
                <a:off x="4696420" y="3345979"/>
                <a:ext cx="45709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4CC784F-28D5-2279-FA68-006C6324F2E6}"/>
                </a:ext>
              </a:extLst>
            </p:cNvPr>
            <p:cNvGrpSpPr/>
            <p:nvPr/>
          </p:nvGrpSpPr>
          <p:grpSpPr>
            <a:xfrm>
              <a:off x="76200" y="2053092"/>
              <a:ext cx="3147019" cy="4629627"/>
              <a:chOff x="76200" y="2053092"/>
              <a:chExt cx="3147019" cy="462962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7731674-AE14-CCF4-0915-BB62A8CC8480}"/>
                  </a:ext>
                </a:extLst>
              </p:cNvPr>
              <p:cNvSpPr/>
              <p:nvPr/>
            </p:nvSpPr>
            <p:spPr>
              <a:xfrm>
                <a:off x="1074879" y="4176586"/>
                <a:ext cx="56277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1’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cxnSp>
            <p:nvCxnSpPr>
              <p:cNvPr id="20" name="연결선: 꺾임 19">
                <a:extLst>
                  <a:ext uri="{FF2B5EF4-FFF2-40B4-BE49-F238E27FC236}">
                    <a16:creationId xmlns:a16="http://schemas.microsoft.com/office/drawing/2014/main" id="{72E53DAE-D6B8-6A68-3CCA-217AD8741B7A}"/>
                  </a:ext>
                </a:extLst>
              </p:cNvPr>
              <p:cNvCxnSpPr>
                <a:cxnSpLocks/>
                <a:stCxn id="5" idx="1"/>
                <a:endCxn id="19" idx="0"/>
              </p:cNvCxnSpPr>
              <p:nvPr/>
            </p:nvCxnSpPr>
            <p:spPr>
              <a:xfrm rot="10800000" flipV="1">
                <a:off x="1356267" y="2053092"/>
                <a:ext cx="1866952" cy="2123493"/>
              </a:xfrm>
              <a:prstGeom prst="bentConnector2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D622E1C-4079-D68A-D7CE-316E20153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4728408"/>
                <a:ext cx="2403360" cy="1954311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6AE924A-5B2D-1279-A863-35F75933AD30}"/>
                </a:ext>
              </a:extLst>
            </p:cNvPr>
            <p:cNvGrpSpPr/>
            <p:nvPr/>
          </p:nvGrpSpPr>
          <p:grpSpPr>
            <a:xfrm>
              <a:off x="2551170" y="2053092"/>
              <a:ext cx="2403361" cy="4629627"/>
              <a:chOff x="2551170" y="2053092"/>
              <a:chExt cx="2403361" cy="462962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BA69FE7-FE92-4DF4-E899-B525FC1D3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1170" y="4728407"/>
                <a:ext cx="2403361" cy="1954312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2519995-EDE9-2EA9-35CC-F273CB8F26CA}"/>
                  </a:ext>
                </a:extLst>
              </p:cNvPr>
              <p:cNvSpPr/>
              <p:nvPr/>
            </p:nvSpPr>
            <p:spPr>
              <a:xfrm>
                <a:off x="3487983" y="4176586"/>
                <a:ext cx="56277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1’’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20D6FB33-809B-D89D-9908-BB8D66EA3BD3}"/>
                  </a:ext>
                </a:extLst>
              </p:cNvPr>
              <p:cNvCxnSpPr>
                <a:cxnSpLocks/>
                <a:stCxn id="5" idx="1"/>
                <a:endCxn id="31" idx="0"/>
              </p:cNvCxnSpPr>
              <p:nvPr/>
            </p:nvCxnSpPr>
            <p:spPr>
              <a:xfrm rot="10800000" flipH="1" flipV="1">
                <a:off x="3223219" y="2053092"/>
                <a:ext cx="546152" cy="2123493"/>
              </a:xfrm>
              <a:prstGeom prst="bentConnector4">
                <a:avLst>
                  <a:gd name="adj1" fmla="val -231954"/>
                  <a:gd name="adj2" fmla="val 91614"/>
                </a:avLst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BA81A37-3AD5-DFF5-20D5-1C2B3DE09139}"/>
                </a:ext>
              </a:extLst>
            </p:cNvPr>
            <p:cNvGrpSpPr/>
            <p:nvPr/>
          </p:nvGrpSpPr>
          <p:grpSpPr>
            <a:xfrm>
              <a:off x="3223218" y="2053092"/>
              <a:ext cx="4206282" cy="4629625"/>
              <a:chOff x="3223218" y="2053092"/>
              <a:chExt cx="4206282" cy="462962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F4C78ACB-7D6D-2AEC-82FC-F03A97DAA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6140" y="4728406"/>
                <a:ext cx="2403360" cy="1954311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FDDE210-B6B2-1F93-8E58-FEBB68C20245}"/>
                  </a:ext>
                </a:extLst>
              </p:cNvPr>
              <p:cNvSpPr/>
              <p:nvPr/>
            </p:nvSpPr>
            <p:spPr>
              <a:xfrm>
                <a:off x="5952324" y="4176586"/>
                <a:ext cx="562776" cy="448584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Pretendard Variable Black" panose="02000003000000020004" pitchFamily="2" charset="-127"/>
                    <a:ea typeface="Pretendard Variable Black" panose="02000003000000020004" pitchFamily="2" charset="-127"/>
                    <a:cs typeface="Pretendard Variable Black" panose="02000003000000020004" pitchFamily="2" charset="-127"/>
                  </a:rPr>
                  <a:t>1’’’</a:t>
                </a:r>
                <a:endParaRPr lang="ko-KR" altLang="en-US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3134BB91-F051-ECE6-1F82-1B7CA261E5D3}"/>
                  </a:ext>
                </a:extLst>
              </p:cNvPr>
              <p:cNvCxnSpPr>
                <a:cxnSpLocks/>
                <a:stCxn id="5" idx="1"/>
                <a:endCxn id="34" idx="0"/>
              </p:cNvCxnSpPr>
              <p:nvPr/>
            </p:nvCxnSpPr>
            <p:spPr>
              <a:xfrm rot="10800000" flipH="1" flipV="1">
                <a:off x="3223218" y="2053092"/>
                <a:ext cx="3010493" cy="2123493"/>
              </a:xfrm>
              <a:prstGeom prst="bentConnector4">
                <a:avLst>
                  <a:gd name="adj1" fmla="val -21831"/>
                  <a:gd name="adj2" fmla="val 86832"/>
                </a:avLst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58402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655B-1647-D37C-B809-2E643FF5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3411B2-4EF7-150C-ADF0-428A1258E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8280"/>
              </p:ext>
            </p:extLst>
          </p:nvPr>
        </p:nvGraphicFramePr>
        <p:xfrm>
          <a:off x="0" y="1"/>
          <a:ext cx="12192000" cy="6848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645637787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02441215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9790504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81897667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5576502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413019708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400836983"/>
                    </a:ext>
                  </a:extLst>
                </a:gridCol>
              </a:tblGrid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프로젝트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myweb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서비스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국가 맞추기 게임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버전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v.1.0.0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9762749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이현정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코드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about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일자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2025-04-09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97970"/>
                  </a:ext>
                </a:extLst>
              </a:tr>
              <a:tr h="291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화면 경로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(1)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메인 페이지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정보 버튼 클릭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(2)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메뉴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정보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, </a:t>
                      </a:r>
                      <a:b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(3)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결과 표시 페이지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정보 버튼 클릭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about.html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848"/>
                  </a:ext>
                </a:extLst>
              </a:tr>
              <a:tr h="291455">
                <a:tc rowSpan="6" gridSpan="4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43753"/>
                  </a:ext>
                </a:extLst>
              </a:tr>
              <a:tr h="291455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게임 개발 정보 소개 페이지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57097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제작자 정보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628476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API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정보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mouseon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 상태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배경색을 노란색으로 표시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visited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상태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: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글자색을 진한 회색으로 변경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370455"/>
                  </a:ext>
                </a:extLst>
              </a:tr>
              <a:tr h="25873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메인 화면으로 이동 버튼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클릭 시 메인 화면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(index.html)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로 이동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401296"/>
                  </a:ext>
                </a:extLst>
              </a:tr>
              <a:tr h="364617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solidFill>
                          <a:schemeClr val="tx1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870560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46024B2-EAB7-C38E-1AC8-3033987E2003}"/>
              </a:ext>
            </a:extLst>
          </p:cNvPr>
          <p:cNvGrpSpPr/>
          <p:nvPr/>
        </p:nvGrpSpPr>
        <p:grpSpPr>
          <a:xfrm>
            <a:off x="9525" y="1135765"/>
            <a:ext cx="7486650" cy="4791619"/>
            <a:chOff x="-3174" y="-753730"/>
            <a:chExt cx="12217400" cy="78194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E1BB5A-6486-2CAF-6A46-4F485E48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753730"/>
              <a:ext cx="12192000" cy="602865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B09250-0E95-C2DA-7C4E-866F074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74" y="4332157"/>
              <a:ext cx="12217400" cy="273351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06C0C-0D68-CD8B-E241-C32314E7E580}"/>
              </a:ext>
            </a:extLst>
          </p:cNvPr>
          <p:cNvSpPr/>
          <p:nvPr/>
        </p:nvSpPr>
        <p:spPr>
          <a:xfrm>
            <a:off x="2615833" y="2281667"/>
            <a:ext cx="456604" cy="44810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AADB4-28A2-ACC2-64D4-1177AB02B9F5}"/>
              </a:ext>
            </a:extLst>
          </p:cNvPr>
          <p:cNvSpPr/>
          <p:nvPr/>
        </p:nvSpPr>
        <p:spPr>
          <a:xfrm>
            <a:off x="2615833" y="3397318"/>
            <a:ext cx="456604" cy="44810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64F894-748E-EDA1-09B8-0C678180AABE}"/>
              </a:ext>
            </a:extLst>
          </p:cNvPr>
          <p:cNvSpPr/>
          <p:nvPr/>
        </p:nvSpPr>
        <p:spPr>
          <a:xfrm>
            <a:off x="5006608" y="4865803"/>
            <a:ext cx="456604" cy="448102"/>
          </a:xfrm>
          <a:prstGeom prst="rect">
            <a:avLst/>
          </a:prstGeom>
          <a:solidFill>
            <a:srgbClr val="00B05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B51256-395F-EEAD-AD9D-37D67C671B1B}"/>
              </a:ext>
            </a:extLst>
          </p:cNvPr>
          <p:cNvGrpSpPr/>
          <p:nvPr/>
        </p:nvGrpSpPr>
        <p:grpSpPr>
          <a:xfrm>
            <a:off x="71074" y="3621369"/>
            <a:ext cx="2834051" cy="3159226"/>
            <a:chOff x="71074" y="3621369"/>
            <a:chExt cx="2834051" cy="315922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65DE472-4E05-64DE-DA32-01144F7A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74" y="4697801"/>
              <a:ext cx="2834051" cy="2082794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C10F43-6096-3018-34CB-815786B8D523}"/>
                </a:ext>
              </a:extLst>
            </p:cNvPr>
            <p:cNvSpPr/>
            <p:nvPr/>
          </p:nvSpPr>
          <p:spPr>
            <a:xfrm>
              <a:off x="1240747" y="4179945"/>
              <a:ext cx="456604" cy="448102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Variable Black" panose="02000003000000020004" pitchFamily="2" charset="-127"/>
                  <a:ea typeface="Pretendard Variable Black" panose="02000003000000020004" pitchFamily="2" charset="-127"/>
                  <a:cs typeface="Pretendard Variable Black" panose="02000003000000020004" pitchFamily="2" charset="-127"/>
                </a:rPr>
                <a:t>2’</a:t>
              </a:r>
              <a:endParaRPr lang="ko-KR" altLang="en-US" dirty="0">
                <a:solidFill>
                  <a:schemeClr val="bg1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A0CCF162-894E-F9C9-59DE-BAD6B8D244A9}"/>
                </a:ext>
              </a:extLst>
            </p:cNvPr>
            <p:cNvCxnSpPr>
              <a:cxnSpLocks/>
              <a:stCxn id="9" idx="1"/>
              <a:endCxn id="13" idx="0"/>
            </p:cNvCxnSpPr>
            <p:nvPr/>
          </p:nvCxnSpPr>
          <p:spPr>
            <a:xfrm rot="10800000" flipV="1">
              <a:off x="1469049" y="3621369"/>
              <a:ext cx="1146784" cy="558576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899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24120-7640-1B34-DB51-E09182815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4C85-18E1-55E5-5422-342BB07C4BE3}"/>
              </a:ext>
            </a:extLst>
          </p:cNvPr>
          <p:cNvSpPr txBox="1">
            <a:spLocks/>
          </p:cNvSpPr>
          <p:nvPr/>
        </p:nvSpPr>
        <p:spPr>
          <a:xfrm>
            <a:off x="1043449" y="3015409"/>
            <a:ext cx="10425953" cy="8271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Ⅰ.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화면 흐름도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(flow chart)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99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ACA966-01B3-78D5-75F7-5FA1F10F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36219" b="52296"/>
          <a:stretch/>
        </p:blipFill>
        <p:spPr>
          <a:xfrm>
            <a:off x="2584453" y="0"/>
            <a:ext cx="7023093" cy="679655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E0EBB4D-64EF-8B92-4836-2DB79D294C0E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165600" cy="76944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1.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전체 흐름도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2F6959BA-BDBB-2CE0-3FFA-2BF3BBCD0849}"/>
              </a:ext>
            </a:extLst>
          </p:cNvPr>
          <p:cNvSpPr txBox="1">
            <a:spLocks/>
          </p:cNvSpPr>
          <p:nvPr/>
        </p:nvSpPr>
        <p:spPr>
          <a:xfrm>
            <a:off x="252549" y="1145921"/>
            <a:ext cx="3430451" cy="88537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초록색 부분은 다음 장에서 </a:t>
            </a:r>
            <a:b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구체적인 흐름도 확인</a:t>
            </a:r>
            <a:endParaRPr lang="en-US" altLang="ko-KR" sz="16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3"/>
              </a:rPr>
              <a:t>원본 확인 링크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20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8374F-E300-BAEC-99EE-2005F1F49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81C6190-BB90-5C1C-7832-2CC15C53B63B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165600" cy="769441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흐름도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28B79E-E853-7FD2-DC9F-1FD6B7A7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525" r="708" b="491"/>
          <a:stretch/>
        </p:blipFill>
        <p:spPr>
          <a:xfrm>
            <a:off x="5216215" y="0"/>
            <a:ext cx="175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F4F49-99AA-2AC6-A924-32C9C85E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EC9584-BC75-F83F-613E-43C12CA45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371" r="708" b="69606"/>
          <a:stretch/>
        </p:blipFill>
        <p:spPr>
          <a:xfrm>
            <a:off x="3704906" y="1204681"/>
            <a:ext cx="4782187" cy="565331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79D4E2E-69A9-6E91-F4FD-B33702053481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78218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흐름도 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(1)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90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801B0-0133-4EC2-3ABC-4270289F0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D21F58-34D2-97BC-2F9B-2EE2A855F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30001" r="708" b="33579"/>
          <a:stretch/>
        </p:blipFill>
        <p:spPr>
          <a:xfrm>
            <a:off x="4233175" y="0"/>
            <a:ext cx="478218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3112BC-85B3-83B0-DAD7-E1B6E6804D0E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78218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흐름도 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(2)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4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101DD-97C6-7E7A-4FC2-4CCB9DF0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900B47-E204-3A41-5BBD-8A630234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66143" r="708" b="417"/>
          <a:stretch/>
        </p:blipFill>
        <p:spPr>
          <a:xfrm>
            <a:off x="3704905" y="0"/>
            <a:ext cx="4782189" cy="62966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AD9FC9-EFC2-D03A-840B-E6AB3606C187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78218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2.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게임 흐름도 </a:t>
            </a: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(3)</a:t>
            </a:r>
            <a:endParaRPr lang="ko-KR" altLang="en-US" dirty="0">
              <a:latin typeface="Pretendard Variable Black" panose="02000003000000020004" pitchFamily="2" charset="-127"/>
              <a:ea typeface="Pretendard Variable Black" panose="02000003000000020004" pitchFamily="2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182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F0C5F-412A-7CF6-8C3F-BA9AA712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939D2-4CE9-FDB7-6513-19BFA6067C22}"/>
              </a:ext>
            </a:extLst>
          </p:cNvPr>
          <p:cNvSpPr txBox="1">
            <a:spLocks/>
          </p:cNvSpPr>
          <p:nvPr/>
        </p:nvSpPr>
        <p:spPr>
          <a:xfrm>
            <a:off x="1043449" y="3015409"/>
            <a:ext cx="10425953" cy="82718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Ⅱ.</a:t>
            </a:r>
            <a:r>
              <a:rPr lang="ko-KR" altLang="en-US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 화면 구성도 </a:t>
            </a:r>
            <a:r>
              <a:rPr lang="en-US" altLang="ko-KR" sz="6000" dirty="0">
                <a:solidFill>
                  <a:schemeClr val="bg1">
                    <a:lumMod val="95000"/>
                  </a:schemeClr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(site map)</a:t>
            </a:r>
          </a:p>
        </p:txBody>
      </p:sp>
    </p:spTree>
    <p:extLst>
      <p:ext uri="{BB962C8B-B14F-4D97-AF65-F5344CB8AC3E}">
        <p14:creationId xmlns:p14="http://schemas.microsoft.com/office/powerpoint/2010/main" val="416344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8070960D-9BAB-351C-BCB7-75391291F4F3}"/>
              </a:ext>
            </a:extLst>
          </p:cNvPr>
          <p:cNvSpPr txBox="1">
            <a:spLocks/>
          </p:cNvSpPr>
          <p:nvPr/>
        </p:nvSpPr>
        <p:spPr>
          <a:xfrm>
            <a:off x="252549" y="188240"/>
            <a:ext cx="478218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1. </a:t>
            </a:r>
            <a:r>
              <a:rPr lang="ko-KR" altLang="en-US" dirty="0"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rPr>
              <a:t>전체 흐름도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72ABAC-3A4D-278F-4C00-28F846AFC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6" y="1268920"/>
            <a:ext cx="10811147" cy="5400840"/>
          </a:xfrm>
          <a:prstGeom prst="rect">
            <a:avLst/>
          </a:prstGeom>
        </p:spPr>
      </p:pic>
      <p:sp>
        <p:nvSpPr>
          <p:cNvPr id="10" name="부제목 2">
            <a:extLst>
              <a:ext uri="{FF2B5EF4-FFF2-40B4-BE49-F238E27FC236}">
                <a16:creationId xmlns:a16="http://schemas.microsoft.com/office/drawing/2014/main" id="{264A34AC-86BF-317E-3CDD-CCFE1C16DA11}"/>
              </a:ext>
            </a:extLst>
          </p:cNvPr>
          <p:cNvSpPr txBox="1">
            <a:spLocks/>
          </p:cNvSpPr>
          <p:nvPr/>
        </p:nvSpPr>
        <p:spPr>
          <a:xfrm>
            <a:off x="3726816" y="383549"/>
            <a:ext cx="8212635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다음 장에서 페이지별 구성도 확대한 버전 확인 가능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(</a:t>
            </a:r>
            <a:r>
              <a:rPr lang="ko-KR" altLang="en-US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hlinkClick r:id="rId3"/>
              </a:rPr>
              <a:t>원본 확인 링크</a:t>
            </a:r>
            <a:r>
              <a:rPr lang="en-US" altLang="ko-KR" sz="16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672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969</Words>
  <Application>Microsoft Office PowerPoint</Application>
  <PresentationFormat>와이드스크린</PresentationFormat>
  <Paragraphs>307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Pretendard Variable Black</vt:lpstr>
      <vt:lpstr>Pretendard Variable Medium</vt:lpstr>
      <vt:lpstr>Pretendard Variable ExtraBold</vt:lpstr>
      <vt:lpstr>맑은 고딕</vt:lpstr>
      <vt:lpstr>Arial</vt:lpstr>
      <vt:lpstr>Office 테마</vt:lpstr>
      <vt:lpstr>[개인 프로젝트]  myweb   - 🌏 국가 맞히기 게임 🌍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 Lee</dc:creator>
  <cp:lastModifiedBy>Kara Lee</cp:lastModifiedBy>
  <cp:revision>109</cp:revision>
  <dcterms:created xsi:type="dcterms:W3CDTF">2025-04-08T02:23:08Z</dcterms:created>
  <dcterms:modified xsi:type="dcterms:W3CDTF">2025-04-11T08:25:24Z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